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72" r:id="rId6"/>
    <p:sldId id="278" r:id="rId7"/>
    <p:sldId id="264" r:id="rId8"/>
    <p:sldId id="279" r:id="rId9"/>
    <p:sldId id="260" r:id="rId10"/>
    <p:sldId id="263" r:id="rId11"/>
    <p:sldId id="280" r:id="rId12"/>
    <p:sldId id="259" r:id="rId13"/>
    <p:sldId id="269" r:id="rId14"/>
    <p:sldId id="271" r:id="rId15"/>
    <p:sldId id="261" r:id="rId16"/>
    <p:sldId id="262" r:id="rId17"/>
    <p:sldId id="273" r:id="rId18"/>
    <p:sldId id="274" r:id="rId19"/>
    <p:sldId id="275" r:id="rId20"/>
    <p:sldId id="277" r:id="rId21"/>
    <p:sldId id="276" r:id="rId22"/>
    <p:sldId id="265" r:id="rId23"/>
    <p:sldId id="267" r:id="rId24"/>
    <p:sldId id="281" r:id="rId25"/>
    <p:sldId id="270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>
        <p:scale>
          <a:sx n="77" d="100"/>
          <a:sy n="77" d="100"/>
        </p:scale>
        <p:origin x="-1176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0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70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79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00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5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9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6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1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5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54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2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t6PhR6P4-A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D2QpuRCBcU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filix08.blogspot.com/2019/02/sg-90.html" TargetMode="External"/><Relationship Id="rId3" Type="http://schemas.openxmlformats.org/officeDocument/2006/relationships/hyperlink" Target="https://www.block.tw/blog/thingspeak_account/" TargetMode="External"/><Relationship Id="rId7" Type="http://schemas.openxmlformats.org/officeDocument/2006/relationships/hyperlink" Target="http://coopermaa2nd.blogspot.com/2012/09/hc-sr04.html" TargetMode="External"/><Relationship Id="rId2" Type="http://schemas.openxmlformats.org/officeDocument/2006/relationships/hyperlink" Target="https://zh.wikipedia.org/zh-tw/MQT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erver.com.mqtt&amp;hl=zh_TW&amp;gl=US&amp;pli=1" TargetMode="External"/><Relationship Id="rId11" Type="http://schemas.openxmlformats.org/officeDocument/2006/relationships/hyperlink" Target="https://www.iqhome.org/blog-search?tag=thingspeak" TargetMode="External"/><Relationship Id="rId5" Type="http://schemas.openxmlformats.org/officeDocument/2006/relationships/hyperlink" Target="https://hornerautomation.eu/product/mqtt/" TargetMode="External"/><Relationship Id="rId10" Type="http://schemas.openxmlformats.org/officeDocument/2006/relationships/hyperlink" Target="https://www.home-assistant.io/integrations/thingspeak/" TargetMode="External"/><Relationship Id="rId4" Type="http://schemas.openxmlformats.org/officeDocument/2006/relationships/hyperlink" Target="https://youyouyou.pixnet.net/blog/post/120253747-%E7%AC%AC%E4%B8%89%E7%AF%87-esp32%E6%95%B8%E4%BD%8D%E8%BC%B8%E5%87%BAdigitalwrite" TargetMode="External"/><Relationship Id="rId9" Type="http://schemas.openxmlformats.org/officeDocument/2006/relationships/hyperlink" Target="https://shopee.tw/%E2%96%BA1558%E2%97%84NodeMCU-32S-Lua-WiFi-%E7%89%A9%E8%81%AF%E7%B6%B2%E9%96%8B%E7%99%BC%E6%9D%BF-ESP32-%E6%9C%80%E6%96%B0%E7%89%88-ESP32-S-%E5%85%A7%E5%94%AE%E5%B0%88%E7%94%A8%E6%93%B4%E5%B1%95%E6%9D%BF-i.4877344.10254814509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2590800"/>
            <a:ext cx="8001000" cy="1646302"/>
          </a:xfrm>
        </p:spPr>
        <p:txBody>
          <a:bodyPr/>
          <a:lstStyle/>
          <a:p>
            <a:r>
              <a:rPr lang="zh-TW" altLang="en-US" sz="6000" dirty="0" smtClean="0"/>
              <a:t>瓦斯爐緊急關閉旋鈕</a:t>
            </a:r>
            <a:endParaRPr lang="zh-TW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953000"/>
            <a:ext cx="5825202" cy="1096899"/>
          </a:xfrm>
        </p:spPr>
        <p:txBody>
          <a:bodyPr/>
          <a:lstStyle/>
          <a:p>
            <a:r>
              <a:rPr lang="en-US" altLang="zh-TW" dirty="0" err="1" smtClean="0"/>
              <a:t>IoT</a:t>
            </a:r>
            <a:r>
              <a:rPr lang="zh-TW" altLang="en-US" dirty="0" smtClean="0"/>
              <a:t>軟硬體整合實作班</a:t>
            </a:r>
            <a:endParaRPr lang="en-US" altLang="zh-TW" dirty="0" smtClean="0"/>
          </a:p>
          <a:p>
            <a:r>
              <a:rPr lang="zh-TW" altLang="en-US" dirty="0"/>
              <a:t>陳玉翔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96297"/>
            <a:ext cx="2079623" cy="21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超聲波感測器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627" y="1674931"/>
            <a:ext cx="6447501" cy="658810"/>
          </a:xfrm>
        </p:spPr>
        <p:txBody>
          <a:bodyPr/>
          <a:lstStyle/>
          <a:p>
            <a:r>
              <a:rPr lang="zh-TW" altLang="en-US" dirty="0" smtClean="0"/>
              <a:t>藉由發出聲波，經由撞到物體後接收聲波，可從接收時間用來計算距離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81000"/>
            <a:ext cx="1752600" cy="12939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3675" y="2371016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 smtClean="0"/>
              <a:t>火焰感測器</a:t>
            </a:r>
            <a:endParaRPr lang="zh-TW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6330" y="3192540"/>
            <a:ext cx="6447501" cy="922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紅外線感測器檢</a:t>
            </a:r>
            <a:r>
              <a:rPr lang="zh-TW" altLang="en-US" dirty="0"/>
              <a:t>測火焰或者波長在</a:t>
            </a:r>
            <a:r>
              <a:rPr lang="en-US" altLang="zh-TW" dirty="0"/>
              <a:t>760nm</a:t>
            </a:r>
            <a:r>
              <a:rPr lang="zh-TW" altLang="en-US" dirty="0" smtClean="0"/>
              <a:t>～</a:t>
            </a:r>
            <a:r>
              <a:rPr lang="en-US" altLang="zh-TW" dirty="0"/>
              <a:t>1100nm</a:t>
            </a:r>
            <a:r>
              <a:rPr lang="zh-TW" altLang="en-US" dirty="0" smtClean="0"/>
              <a:t>範</a:t>
            </a:r>
            <a:r>
              <a:rPr lang="zh-TW" altLang="en-US" dirty="0"/>
              <a:t>圍內的</a:t>
            </a:r>
            <a:r>
              <a:rPr lang="zh-TW" altLang="en-US" dirty="0" smtClean="0"/>
              <a:t>光源，可用強光源代替實際火源做檢</a:t>
            </a:r>
            <a:r>
              <a:rPr lang="zh-TW" altLang="en-US" dirty="0" smtClean="0"/>
              <a:t>測，上面有兩顆</a:t>
            </a:r>
            <a:r>
              <a:rPr lang="en-US" altLang="zh-TW" dirty="0" smtClean="0"/>
              <a:t>LED</a:t>
            </a:r>
            <a:r>
              <a:rPr lang="zh-TW" altLang="en-US" dirty="0" smtClean="0"/>
              <a:t>，一顆為電源指示燈，一顆為偵測到火源時會亮起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88" y="1981200"/>
            <a:ext cx="1981200" cy="1211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395" y="4131059"/>
            <a:ext cx="1880209" cy="150980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73674" y="4266405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伺服馬達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6330" y="4982050"/>
            <a:ext cx="6447501" cy="1266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藉</a:t>
            </a:r>
            <a:r>
              <a:rPr lang="zh-TW" altLang="en-US" dirty="0" smtClean="0"/>
              <a:t>由</a:t>
            </a:r>
            <a:r>
              <a:rPr lang="zh-TW" altLang="en-US" dirty="0"/>
              <a:t>脈衝</a:t>
            </a:r>
            <a:r>
              <a:rPr lang="zh-TW" altLang="en-US" dirty="0" smtClean="0"/>
              <a:t>控制腳位電壓輸出時間</a:t>
            </a:r>
            <a:r>
              <a:rPr lang="zh-TW" altLang="en-US" dirty="0" smtClean="0"/>
              <a:t>，改</a:t>
            </a:r>
            <a:r>
              <a:rPr lang="zh-TW" altLang="en-US" dirty="0" smtClean="0"/>
              <a:t>變舵槳角度</a:t>
            </a:r>
            <a:r>
              <a:rPr lang="zh-TW" altLang="en-US" dirty="0" smtClean="0"/>
              <a:t>，可給予占空值調整需要的角度</a:t>
            </a:r>
            <a:endParaRPr lang="en-US" altLang="zh-TW" dirty="0" smtClean="0"/>
          </a:p>
          <a:p>
            <a:r>
              <a:rPr lang="zh-TW" altLang="en-US" dirty="0" smtClean="0"/>
              <a:t>但在</a:t>
            </a:r>
            <a:r>
              <a:rPr lang="zh-TW" altLang="en-US" dirty="0"/>
              <a:t>訊號</a:t>
            </a:r>
            <a:r>
              <a:rPr lang="zh-TW" altLang="en-US" dirty="0" smtClean="0"/>
              <a:t>流</a:t>
            </a:r>
            <a:r>
              <a:rPr lang="zh-TW" altLang="en-US" dirty="0" smtClean="0"/>
              <a:t>通下，會鎖死槳舵人工轉動，故以電晶體</a:t>
            </a:r>
            <a:r>
              <a:rPr lang="en-US" altLang="zh-TW" dirty="0" smtClean="0"/>
              <a:t>	</a:t>
            </a:r>
            <a:r>
              <a:rPr lang="zh-TW" altLang="en-US" dirty="0" smtClean="0"/>
              <a:t>作為訊號判斷，用來使電流斷</a:t>
            </a:r>
            <a:r>
              <a:rPr lang="zh-TW" altLang="en-US" dirty="0" smtClean="0"/>
              <a:t>路或流通</a:t>
            </a:r>
            <a:endParaRPr lang="zh-TW" alt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486400"/>
            <a:ext cx="426656" cy="5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外掛旋鈕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81200"/>
            <a:ext cx="2276952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1981200"/>
            <a:ext cx="4114801" cy="3886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984" y="1315225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前端一字插入瓦斯爐開關的一字紋，再藉由伸長的槳舵旋轉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82653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通訊簡介</a:t>
            </a:r>
            <a:endParaRPr lang="zh-TW" altLang="en-US" dirty="0"/>
          </a:p>
        </p:txBody>
      </p:sp>
      <p:sp>
        <p:nvSpPr>
          <p:cNvPr id="7" name="Oval 6"/>
          <p:cNvSpPr/>
          <p:nvPr/>
        </p:nvSpPr>
        <p:spPr>
          <a:xfrm>
            <a:off x="2362200" y="3657600"/>
            <a:ext cx="2895600" cy="1752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err="1" smtClean="0">
                <a:solidFill>
                  <a:schemeClr val="bg1"/>
                </a:solidFill>
              </a:rPr>
              <a:t>WebServer</a:t>
            </a:r>
            <a:endParaRPr lang="zh-TW" alt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19400" y="3683504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MQTT</a:t>
            </a:r>
          </a:p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>
                <a:solidFill>
                  <a:schemeClr val="tx1"/>
                </a:solidFill>
              </a:rPr>
              <a:t>broker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82845" y="2558618"/>
            <a:ext cx="1432261" cy="109741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14" y="5947954"/>
            <a:ext cx="3455126" cy="58710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665" l="3158" r="96316">
                        <a14:foregroundMark x1="37895" y1="8560" x2="37895" y2="8560"/>
                        <a14:foregroundMark x1="37895" y1="10117" x2="37895" y2="10117"/>
                        <a14:foregroundMark x1="58947" y1="15175" x2="58947" y2="15175"/>
                        <a14:foregroundMark x1="62105" y1="14397" x2="62105" y2="14397"/>
                        <a14:foregroundMark x1="48947" y1="13619" x2="28947" y2="10895"/>
                        <a14:foregroundMark x1="27895" y1="10895" x2="27895" y2="10895"/>
                        <a14:foregroundMark x1="30000" y1="11673" x2="42632" y2="13619"/>
                        <a14:foregroundMark x1="42632" y1="13619" x2="42632" y2="13619"/>
                        <a14:foregroundMark x1="48947" y1="15953" x2="53158" y2="17510"/>
                        <a14:foregroundMark x1="57895" y1="19066" x2="63158" y2="17510"/>
                        <a14:foregroundMark x1="67895" y1="15175" x2="73158" y2="11673"/>
                        <a14:foregroundMark x1="73158" y1="11673" x2="73158" y2="11673"/>
                        <a14:foregroundMark x1="73158" y1="10117" x2="73158" y2="10117"/>
                        <a14:foregroundMark x1="65789" y1="6226" x2="52105" y2="6226"/>
                        <a14:foregroundMark x1="27895" y1="7782" x2="15789" y2="10895"/>
                        <a14:foregroundMark x1="12632" y1="12840" x2="12632" y2="12840"/>
                        <a14:foregroundMark x1="17895" y1="14397" x2="27895" y2="15175"/>
                        <a14:foregroundMark x1="33684" y1="15175" x2="38947" y2="16732"/>
                        <a14:foregroundMark x1="43684" y1="17510" x2="53158" y2="19066"/>
                        <a14:foregroundMark x1="61053" y1="19066" x2="61053" y2="19066"/>
                        <a14:foregroundMark x1="77895" y1="13619" x2="77895" y2="13619"/>
                        <a14:foregroundMark x1="82105" y1="14397" x2="82105" y2="14397"/>
                        <a14:foregroundMark x1="86316" y1="10895" x2="86316" y2="10895"/>
                        <a14:foregroundMark x1="88947" y1="8560" x2="88947" y2="8560"/>
                        <a14:foregroundMark x1="85263" y1="2724" x2="85263" y2="2724"/>
                        <a14:foregroundMark x1="82105" y1="3502" x2="82105" y2="3502"/>
                        <a14:foregroundMark x1="82105" y1="14397" x2="82105" y2="14397"/>
                        <a14:foregroundMark x1="14737" y1="10117" x2="14737" y2="10117"/>
                        <a14:foregroundMark x1="26842" y1="29961" x2="26842" y2="29961"/>
                        <a14:foregroundMark x1="21579" y1="33852" x2="21579" y2="33852"/>
                        <a14:foregroundMark x1="13684" y1="30739" x2="22632" y2="32296"/>
                        <a14:foregroundMark x1="36842" y1="33074" x2="36842" y2="33074"/>
                        <a14:foregroundMark x1="44737" y1="33852" x2="52105" y2="33852"/>
                        <a14:foregroundMark x1="57895" y1="33852" x2="64211" y2="33852"/>
                        <a14:foregroundMark x1="44737" y1="55253" x2="44737" y2="55253"/>
                        <a14:foregroundMark x1="43684" y1="55253" x2="43684" y2="55253"/>
                        <a14:foregroundMark x1="43684" y1="55253" x2="38947" y2="56031"/>
                        <a14:foregroundMark x1="23684" y1="53307" x2="23684" y2="53307"/>
                        <a14:foregroundMark x1="10526" y1="48638" x2="10526" y2="48638"/>
                        <a14:foregroundMark x1="16842" y1="48638" x2="30000" y2="49416"/>
                        <a14:foregroundMark x1="47895" y1="50195" x2="47895" y2="50195"/>
                        <a14:foregroundMark x1="55789" y1="49416" x2="62105" y2="49416"/>
                        <a14:foregroundMark x1="68947" y1="49416" x2="68947" y2="49416"/>
                        <a14:foregroundMark x1="51053" y1="74708" x2="51053" y2="74708"/>
                        <a14:foregroundMark x1="51053" y1="74708" x2="51053" y2="74708"/>
                        <a14:foregroundMark x1="27895" y1="70428" x2="27895" y2="70428"/>
                        <a14:foregroundMark x1="22632" y1="70428" x2="22632" y2="70428"/>
                        <a14:foregroundMark x1="14737" y1="64202" x2="14737" y2="64202"/>
                        <a14:foregroundMark x1="14737" y1="64202" x2="14737" y2="64202"/>
                        <a14:foregroundMark x1="14737" y1="64202" x2="14737" y2="64202"/>
                        <a14:foregroundMark x1="36842" y1="67315" x2="61053" y2="68872"/>
                        <a14:foregroundMark x1="66842" y1="68872" x2="66842" y2="68872"/>
                        <a14:foregroundMark x1="72105" y1="68093" x2="77895" y2="67315"/>
                        <a14:foregroundMark x1="86316" y1="65759" x2="86316" y2="65759"/>
                        <a14:foregroundMark x1="10526" y1="87938" x2="10526" y2="87938"/>
                        <a14:foregroundMark x1="10526" y1="87938" x2="13684" y2="87938"/>
                        <a14:foregroundMark x1="24737" y1="88716" x2="32632" y2="88716"/>
                        <a14:foregroundMark x1="32632" y1="88716" x2="58947" y2="88716"/>
                        <a14:foregroundMark x1="64211" y1="88716" x2="64211" y2="887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5630091"/>
            <a:ext cx="788445" cy="106680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676400" y="322200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815979" y="2911374"/>
            <a:ext cx="762001" cy="9906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17"/>
          <p:cNvSpPr txBox="1"/>
          <p:nvPr/>
        </p:nvSpPr>
        <p:spPr>
          <a:xfrm>
            <a:off x="4203357" y="2927866"/>
            <a:ext cx="993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Publish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3810000" y="5638800"/>
            <a:ext cx="153489" cy="3048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61" y="468938"/>
            <a:ext cx="1533753" cy="26106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01" b="95736" l="0" r="95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269" y="685800"/>
            <a:ext cx="1310542" cy="20134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25" b="97458" l="1875" r="953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3" y="1354787"/>
            <a:ext cx="1668350" cy="1845613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819400" y="4773125"/>
            <a:ext cx="1981200" cy="609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TW" dirty="0" err="1" smtClean="0">
                <a:solidFill>
                  <a:schemeClr val="tx1"/>
                </a:solidFill>
              </a:rPr>
              <a:t>ThingSpeak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6"/>
          <p:cNvCxnSpPr>
            <a:endCxn id="8" idx="1"/>
          </p:cNvCxnSpPr>
          <p:nvPr/>
        </p:nvCxnSpPr>
        <p:spPr>
          <a:xfrm>
            <a:off x="2106188" y="2908924"/>
            <a:ext cx="1003352" cy="86385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6"/>
          <p:cNvCxnSpPr/>
          <p:nvPr/>
        </p:nvCxnSpPr>
        <p:spPr>
          <a:xfrm flipV="1">
            <a:off x="5081922" y="3023895"/>
            <a:ext cx="861678" cy="10519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81000"/>
            <a:ext cx="1281906" cy="128190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627" y="1674931"/>
            <a:ext cx="6447501" cy="658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資料傳遞，它工作在 </a:t>
            </a:r>
            <a:r>
              <a:rPr lang="en-US" altLang="zh-TW" dirty="0"/>
              <a:t>TCP/IP</a:t>
            </a:r>
            <a:r>
              <a:rPr lang="zh-TW" altLang="en-US" dirty="0"/>
              <a:t>協定上，是為硬體效能低的遠端裝置以及用輕量網路狀況下而設計的發布</a:t>
            </a:r>
            <a:r>
              <a:rPr lang="en-US" altLang="zh-TW" dirty="0"/>
              <a:t>/</a:t>
            </a:r>
            <a:r>
              <a:rPr lang="zh-TW" altLang="en-US" dirty="0"/>
              <a:t>訂閱型訊息協定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MQTT Dashboard</a:t>
            </a:r>
            <a:endParaRPr lang="zh-TW" altLang="en-US" dirty="0"/>
          </a:p>
        </p:txBody>
      </p:sp>
      <p:sp>
        <p:nvSpPr>
          <p:cNvPr id="13" name="燕尾形向右箭號 12"/>
          <p:cNvSpPr/>
          <p:nvPr/>
        </p:nvSpPr>
        <p:spPr>
          <a:xfrm>
            <a:off x="3485182" y="5562600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燕尾形向右箭號 14"/>
          <p:cNvSpPr/>
          <p:nvPr/>
        </p:nvSpPr>
        <p:spPr>
          <a:xfrm>
            <a:off x="3491713" y="3605466"/>
            <a:ext cx="685800" cy="457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876799"/>
            <a:ext cx="1384299" cy="1977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876799"/>
            <a:ext cx="1526283" cy="1981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895598"/>
            <a:ext cx="1526283" cy="1981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25" y="2971799"/>
            <a:ext cx="1420274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ThingSpeak</a:t>
            </a:r>
            <a:r>
              <a:rPr lang="zh-TW" altLang="en-US" dirty="0"/>
              <a:t> 是初級者可使用的免費資料庫</a:t>
            </a:r>
            <a:r>
              <a:rPr lang="zh-TW" altLang="en-US" dirty="0" smtClean="0"/>
              <a:t>資源，</a:t>
            </a:r>
            <a:r>
              <a:rPr lang="zh-TW" altLang="en-US" dirty="0"/>
              <a:t>每個帳號有</a:t>
            </a:r>
            <a:r>
              <a:rPr lang="en-US" altLang="zh-TW" dirty="0"/>
              <a:t>4</a:t>
            </a:r>
            <a:r>
              <a:rPr lang="zh-TW" altLang="en-US" dirty="0"/>
              <a:t>個頻道</a:t>
            </a:r>
            <a:r>
              <a:rPr lang="en-US" altLang="zh-TW" dirty="0"/>
              <a:t>(channels)</a:t>
            </a:r>
            <a:r>
              <a:rPr lang="zh-TW" altLang="en-US" dirty="0"/>
              <a:t>，每個頻道可提供</a:t>
            </a:r>
            <a:r>
              <a:rPr lang="en-US" altLang="zh-TW" dirty="0"/>
              <a:t>8</a:t>
            </a:r>
            <a:r>
              <a:rPr lang="zh-TW" altLang="en-US" dirty="0"/>
              <a:t>個自訂欄位（</a:t>
            </a:r>
            <a:r>
              <a:rPr lang="en-US" altLang="zh-TW" dirty="0"/>
              <a:t>field</a:t>
            </a:r>
            <a:r>
              <a:rPr lang="zh-TW" altLang="en-US" dirty="0"/>
              <a:t>），提供資料庫方式的資料收集，並有圖表製作功能，可以快速將物聯網傳送來的資料轉換成</a:t>
            </a:r>
            <a:r>
              <a:rPr lang="zh-TW" altLang="en-US" dirty="0" smtClean="0"/>
              <a:t>圖表</a:t>
            </a:r>
            <a:endParaRPr lang="en-US" altLang="zh-TW" dirty="0" smtClean="0"/>
          </a:p>
          <a:p>
            <a:r>
              <a:rPr lang="zh-TW" altLang="en-US" dirty="0" smtClean="0"/>
              <a:t>在本次專案中</a:t>
            </a:r>
            <a:r>
              <a:rPr lang="zh-TW" altLang="en-US" dirty="0" smtClean="0"/>
              <a:t>，設置一個欄位，名稱為</a:t>
            </a:r>
            <a:r>
              <a:rPr lang="zh-TW" altLang="en-US" dirty="0"/>
              <a:t>「</a:t>
            </a:r>
            <a:r>
              <a:rPr lang="en-US" altLang="zh-TW" dirty="0"/>
              <a:t>SW</a:t>
            </a:r>
            <a:r>
              <a:rPr lang="zh-TW" altLang="en-US" dirty="0" smtClean="0"/>
              <a:t>」為資料收集，並</a:t>
            </a:r>
            <a:r>
              <a:rPr lang="zh-TW" altLang="en-US" dirty="0" smtClean="0"/>
              <a:t>以</a:t>
            </a:r>
            <a:r>
              <a:rPr lang="en-US" altLang="zh-TW" dirty="0" smtClean="0"/>
              <a:t>2</a:t>
            </a:r>
            <a:r>
              <a:rPr lang="zh-TW" altLang="en-US" dirty="0" smtClean="0"/>
              <a:t>代表</a:t>
            </a:r>
            <a:r>
              <a:rPr lang="zh-TW" altLang="en-US" dirty="0"/>
              <a:t>「</a:t>
            </a:r>
            <a:r>
              <a:rPr lang="zh-TW" altLang="en-US" dirty="0" smtClean="0"/>
              <a:t>周遭沒人卻有火源」； </a:t>
            </a:r>
            <a:r>
              <a:rPr lang="en-US" altLang="zh-TW" sz="1800" dirty="0" smtClean="0"/>
              <a:t>1</a:t>
            </a:r>
            <a:r>
              <a:rPr lang="zh-TW" altLang="en-US" sz="1800" dirty="0" smtClean="0"/>
              <a:t>代表「馬達已旋轉」</a:t>
            </a:r>
          </a:p>
          <a:p>
            <a:endParaRPr lang="zh-TW" altLang="en-US" dirty="0"/>
          </a:p>
        </p:txBody>
      </p:sp>
      <p:sp>
        <p:nvSpPr>
          <p:cNvPr id="4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ThingSpeak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806"/>
            <a:ext cx="2819400" cy="17621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35006"/>
            <a:ext cx="6096000" cy="282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人是否離瓦斯爐太遠</a:t>
            </a:r>
            <a:endParaRPr lang="zh-TW" alt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</a:t>
            </a:r>
            <a:r>
              <a:rPr lang="zh-TW" altLang="en-US" dirty="0" smtClean="0"/>
              <a:t>正常手動旋轉</a:t>
            </a:r>
            <a:endParaRPr lang="zh-TW" alt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火焰感測器偵測火源</a:t>
            </a:r>
            <a:endParaRPr lang="zh-TW" alt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”on”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91228" y="2132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06842" y="4076516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2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16"/>
          <p:cNvSpPr txBox="1"/>
          <p:nvPr/>
        </p:nvSpPr>
        <p:spPr>
          <a:xfrm>
            <a:off x="5654988" y="3778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經過</a:t>
            </a:r>
            <a:r>
              <a:rPr lang="en-US" altLang="zh-TW" dirty="0"/>
              <a:t>1</a:t>
            </a:r>
            <a:r>
              <a:rPr lang="en-US" altLang="zh-TW" dirty="0" smtClean="0"/>
              <a:t>0</a:t>
            </a:r>
            <a:r>
              <a:rPr lang="zh-TW" altLang="en-US" dirty="0" smtClean="0"/>
              <a:t>分鐘</a:t>
            </a:r>
            <a:endParaRPr lang="zh-TW" altLang="en-US" dirty="0"/>
          </a:p>
        </p:txBody>
      </p:sp>
      <p:cxnSp>
        <p:nvCxnSpPr>
          <p:cNvPr id="29" name="Straight Arrow Connector 11"/>
          <p:cNvCxnSpPr/>
          <p:nvPr/>
        </p:nvCxnSpPr>
        <p:spPr>
          <a:xfrm>
            <a:off x="5633696" y="4985264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4730855" y="61483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傳送</a:t>
            </a:r>
            <a:r>
              <a:rPr lang="en-US" altLang="zh-TW" dirty="0" smtClean="0"/>
              <a:t>”</a:t>
            </a:r>
            <a:r>
              <a:rPr lang="en-US" altLang="zh-TW" dirty="0"/>
              <a:t>1</a:t>
            </a:r>
            <a:r>
              <a:rPr lang="en-US" altLang="zh-TW" dirty="0" smtClean="0"/>
              <a:t>”</a:t>
            </a:r>
            <a:r>
              <a:rPr lang="zh-TW" altLang="en-US" dirty="0"/>
              <a:t>資料</a:t>
            </a:r>
            <a:r>
              <a:rPr lang="zh-TW" altLang="en-US" dirty="0" smtClean="0"/>
              <a:t>至</a:t>
            </a:r>
            <a:r>
              <a:rPr lang="en-US" altLang="zh-TW" dirty="0" err="1" smtClean="0"/>
              <a:t>ThingSpeak</a:t>
            </a:r>
            <a:endParaRPr lang="zh-TW" altLang="en-US" dirty="0"/>
          </a:p>
        </p:txBody>
      </p:sp>
      <p:cxnSp>
        <p:nvCxnSpPr>
          <p:cNvPr id="33" name="Straight Arrow Connector 11"/>
          <p:cNvCxnSpPr/>
          <p:nvPr/>
        </p:nvCxnSpPr>
        <p:spPr>
          <a:xfrm>
            <a:off x="5630359" y="5853205"/>
            <a:ext cx="0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749187" y="5196074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發布</a:t>
            </a:r>
            <a:r>
              <a:rPr lang="en-US" altLang="zh-TW" dirty="0" smtClean="0"/>
              <a:t>”off1”</a:t>
            </a:r>
            <a:r>
              <a:rPr lang="zh-TW" altLang="en-US" dirty="0" smtClean="0"/>
              <a:t>至</a:t>
            </a:r>
            <a:r>
              <a:rPr lang="en-US" altLang="zh-TW" dirty="0" smtClean="0"/>
              <a:t>MQTT</a:t>
            </a:r>
            <a:endParaRPr lang="zh-TW" altLang="en-US" dirty="0"/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超聲波</a:t>
            </a:r>
            <a:r>
              <a:rPr lang="zh-TW" altLang="en-US" dirty="0" smtClean="0"/>
              <a:t>偵測周圍人</a:t>
            </a:r>
            <a:endParaRPr lang="en-US" altLang="zh-TW" dirty="0" smtClean="0"/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8"/>
            <a:ext cx="2322908" cy="8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自動關閉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146" y="5151343"/>
            <a:ext cx="1065415" cy="729107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187" y="6005605"/>
            <a:ext cx="590632" cy="794735"/>
          </a:xfrm>
          <a:prstGeom prst="rect">
            <a:avLst/>
          </a:prstGeom>
        </p:spPr>
      </p:pic>
      <p:sp>
        <p:nvSpPr>
          <p:cNvPr id="42" name="橢圓 41"/>
          <p:cNvSpPr/>
          <p:nvPr/>
        </p:nvSpPr>
        <p:spPr>
          <a:xfrm>
            <a:off x="6680962" y="6384935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橢圓 42"/>
          <p:cNvSpPr/>
          <p:nvPr/>
        </p:nvSpPr>
        <p:spPr>
          <a:xfrm>
            <a:off x="7056773" y="6005605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65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設計運作</a:t>
            </a:r>
          </a:p>
        </p:txBody>
      </p:sp>
      <p:sp>
        <p:nvSpPr>
          <p:cNvPr id="4" name="Diamond 3"/>
          <p:cNvSpPr/>
          <p:nvPr/>
        </p:nvSpPr>
        <p:spPr>
          <a:xfrm>
            <a:off x="2727207" y="1106967"/>
            <a:ext cx="1815598" cy="10772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人是否離瓦斯爐太遠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635006" y="2160036"/>
            <a:ext cx="5783" cy="424277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733508" y="2565264"/>
            <a:ext cx="1809297" cy="65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可</a:t>
            </a:r>
            <a:r>
              <a:rPr lang="zh-TW" altLang="en-US" dirty="0" smtClean="0">
                <a:solidFill>
                  <a:prstClr val="white"/>
                </a:solidFill>
              </a:rPr>
              <a:t>正常手動旋轉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6176" y="1656928"/>
            <a:ext cx="233011" cy="926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Diamond 10"/>
          <p:cNvSpPr/>
          <p:nvPr/>
        </p:nvSpPr>
        <p:spPr>
          <a:xfrm>
            <a:off x="4681200" y="1114675"/>
            <a:ext cx="1905000" cy="1017757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火焰感測器偵測火源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30359" y="2142500"/>
            <a:ext cx="11667" cy="22642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0794" y="2378287"/>
            <a:ext cx="1905000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”on”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44138" y="21600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不遠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8564" y="1691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很遠</a:t>
            </a:r>
            <a:endParaRPr lang="zh-TW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2273" y="20611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有火</a:t>
            </a:r>
            <a:endParaRPr lang="zh-TW" alt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627480" y="881633"/>
            <a:ext cx="7526" cy="21643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98060" y="7533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無</a:t>
            </a:r>
            <a:r>
              <a:rPr lang="zh-TW" altLang="en-US" dirty="0" smtClean="0"/>
              <a:t>火</a:t>
            </a:r>
            <a:endParaRPr lang="zh-TW" altLang="en-US" dirty="0"/>
          </a:p>
        </p:txBody>
      </p:sp>
      <p:sp>
        <p:nvSpPr>
          <p:cNvPr id="18" name="Rectangle 13"/>
          <p:cNvSpPr/>
          <p:nvPr/>
        </p:nvSpPr>
        <p:spPr>
          <a:xfrm>
            <a:off x="4736767" y="4037386"/>
            <a:ext cx="1905000" cy="495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從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r>
              <a:rPr lang="zh-TW" altLang="en-US" dirty="0" smtClean="0">
                <a:solidFill>
                  <a:prstClr val="white"/>
                </a:solidFill>
              </a:rPr>
              <a:t>輸入</a:t>
            </a:r>
            <a:r>
              <a:rPr lang="en-US" altLang="zh-TW" dirty="0" smtClean="0">
                <a:solidFill>
                  <a:prstClr val="white"/>
                </a:solidFill>
              </a:rPr>
              <a:t>1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0" name="Straight Arrow Connector 11"/>
          <p:cNvCxnSpPr/>
          <p:nvPr/>
        </p:nvCxnSpPr>
        <p:spPr>
          <a:xfrm>
            <a:off x="5630359" y="2996365"/>
            <a:ext cx="0" cy="19874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13"/>
          <p:cNvSpPr/>
          <p:nvPr/>
        </p:nvSpPr>
        <p:spPr>
          <a:xfrm>
            <a:off x="4677859" y="3220940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2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24" name="Straight Arrow Connector 11"/>
          <p:cNvCxnSpPr>
            <a:stCxn id="23" idx="2"/>
          </p:cNvCxnSpPr>
          <p:nvPr/>
        </p:nvCxnSpPr>
        <p:spPr>
          <a:xfrm>
            <a:off x="5630359" y="3778421"/>
            <a:ext cx="0" cy="260179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1"/>
          <p:cNvCxnSpPr>
            <a:stCxn id="18" idx="2"/>
          </p:cNvCxnSpPr>
          <p:nvPr/>
        </p:nvCxnSpPr>
        <p:spPr>
          <a:xfrm flipH="1">
            <a:off x="5655831" y="4532870"/>
            <a:ext cx="33436" cy="24858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13"/>
          <p:cNvSpPr/>
          <p:nvPr/>
        </p:nvSpPr>
        <p:spPr>
          <a:xfrm>
            <a:off x="2853668" y="5984098"/>
            <a:ext cx="1905000" cy="55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傳送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en-US" altLang="zh-TW" dirty="0">
                <a:solidFill>
                  <a:prstClr val="white"/>
                </a:solidFill>
              </a:rPr>
              <a:t>1</a:t>
            </a:r>
            <a:r>
              <a:rPr lang="en-US" altLang="zh-TW" dirty="0" smtClean="0">
                <a:solidFill>
                  <a:prstClr val="white"/>
                </a:solidFill>
              </a:rPr>
              <a:t>”</a:t>
            </a:r>
            <a:r>
              <a:rPr lang="zh-TW" altLang="en-US" dirty="0">
                <a:solidFill>
                  <a:prstClr val="white"/>
                </a:solidFill>
              </a:rPr>
              <a:t>資料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err="1" smtClean="0">
                <a:solidFill>
                  <a:prstClr val="white"/>
                </a:solidFill>
              </a:rPr>
              <a:t>ThingSpeak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3" name="Straight Arrow Connector 11"/>
          <p:cNvCxnSpPr/>
          <p:nvPr/>
        </p:nvCxnSpPr>
        <p:spPr>
          <a:xfrm flipH="1">
            <a:off x="5630359" y="5679298"/>
            <a:ext cx="22936" cy="30480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13"/>
          <p:cNvSpPr/>
          <p:nvPr/>
        </p:nvSpPr>
        <p:spPr>
          <a:xfrm>
            <a:off x="4969778" y="6018327"/>
            <a:ext cx="1671989" cy="60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prstClr val="white"/>
                </a:solidFill>
              </a:rPr>
              <a:t>發布</a:t>
            </a:r>
            <a:r>
              <a:rPr lang="en-US" altLang="zh-TW" dirty="0" smtClean="0">
                <a:solidFill>
                  <a:prstClr val="white"/>
                </a:solidFill>
              </a:rPr>
              <a:t>”off1”</a:t>
            </a:r>
            <a:r>
              <a:rPr lang="zh-TW" altLang="en-US" dirty="0" smtClean="0">
                <a:solidFill>
                  <a:prstClr val="white"/>
                </a:solidFill>
              </a:rPr>
              <a:t>至</a:t>
            </a:r>
            <a:r>
              <a:rPr lang="en-US" altLang="zh-TW" dirty="0" smtClean="0">
                <a:solidFill>
                  <a:prstClr val="white"/>
                </a:solidFill>
              </a:rPr>
              <a:t>MQTT</a:t>
            </a:r>
            <a:endParaRPr lang="zh-TW" altLang="en-US" dirty="0">
              <a:solidFill>
                <a:prstClr val="white"/>
              </a:solidFill>
            </a:endParaRPr>
          </a:p>
        </p:txBody>
      </p:sp>
      <p:cxnSp>
        <p:nvCxnSpPr>
          <p:cNvPr id="35" name="Straight Arrow Connector 5"/>
          <p:cNvCxnSpPr/>
          <p:nvPr/>
        </p:nvCxnSpPr>
        <p:spPr>
          <a:xfrm flipV="1">
            <a:off x="5630361" y="685800"/>
            <a:ext cx="3339" cy="412273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/>
          <p:cNvSpPr/>
          <p:nvPr/>
        </p:nvSpPr>
        <p:spPr>
          <a:xfrm>
            <a:off x="3086836" y="123078"/>
            <a:ext cx="2286000" cy="72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prstClr val="white"/>
                </a:solidFill>
              </a:rPr>
              <a:t>超聲波</a:t>
            </a:r>
            <a:r>
              <a:rPr lang="zh-TW" altLang="en-US" dirty="0" smtClean="0">
                <a:solidFill>
                  <a:prstClr val="white"/>
                </a:solidFill>
              </a:rPr>
              <a:t>偵測周圍人</a:t>
            </a:r>
            <a:endParaRPr lang="en-US" altLang="zh-TW" dirty="0" smtClean="0">
              <a:solidFill>
                <a:prstClr val="white"/>
              </a:solidFill>
            </a:endParaRPr>
          </a:p>
        </p:txBody>
      </p:sp>
      <p:cxnSp>
        <p:nvCxnSpPr>
          <p:cNvPr id="51" name="Straight Arrow Connector 5"/>
          <p:cNvCxnSpPr/>
          <p:nvPr/>
        </p:nvCxnSpPr>
        <p:spPr>
          <a:xfrm flipH="1" flipV="1">
            <a:off x="2393020" y="6466229"/>
            <a:ext cx="417908" cy="8272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"/>
          <p:cNvCxnSpPr/>
          <p:nvPr/>
        </p:nvCxnSpPr>
        <p:spPr>
          <a:xfrm flipV="1">
            <a:off x="2393020" y="495406"/>
            <a:ext cx="84574" cy="5971518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7"/>
          <p:cNvCxnSpPr/>
          <p:nvPr/>
        </p:nvCxnSpPr>
        <p:spPr>
          <a:xfrm flipH="1" flipV="1">
            <a:off x="2435307" y="2891936"/>
            <a:ext cx="248902" cy="1166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5"/>
          <p:cNvCxnSpPr/>
          <p:nvPr/>
        </p:nvCxnSpPr>
        <p:spPr>
          <a:xfrm flipV="1">
            <a:off x="2477594" y="514639"/>
            <a:ext cx="609242" cy="1167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538" y="1611551"/>
            <a:ext cx="1292662" cy="41220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rgbClr val="90C226"/>
                </a:solidFill>
              </a:rPr>
              <a:t>手動</a:t>
            </a:r>
            <a:r>
              <a:rPr lang="zh-TW" altLang="en-US" sz="7200" b="1" dirty="0">
                <a:solidFill>
                  <a:srgbClr val="90C226"/>
                </a:solidFill>
              </a:rPr>
              <a:t>關閉</a:t>
            </a:r>
          </a:p>
        </p:txBody>
      </p:sp>
      <p:cxnSp>
        <p:nvCxnSpPr>
          <p:cNvPr id="41" name="Straight Arrow Connector 5"/>
          <p:cNvCxnSpPr/>
          <p:nvPr/>
        </p:nvCxnSpPr>
        <p:spPr>
          <a:xfrm flipH="1" flipV="1">
            <a:off x="5372836" y="711165"/>
            <a:ext cx="286506" cy="1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13"/>
          <p:cNvSpPr/>
          <p:nvPr/>
        </p:nvSpPr>
        <p:spPr>
          <a:xfrm>
            <a:off x="4775524" y="4770550"/>
            <a:ext cx="1905000" cy="908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電流通過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SG90</a:t>
            </a:r>
            <a:r>
              <a:rPr lang="zh-TW" altLang="en-US" dirty="0" smtClean="0"/>
              <a:t>順時針</a:t>
            </a:r>
            <a:r>
              <a:rPr lang="en-US" altLang="zh-TW" dirty="0" smtClean="0"/>
              <a:t>180°C</a:t>
            </a:r>
            <a:r>
              <a:rPr lang="zh-TW" altLang="en-US" dirty="0"/>
              <a:t>，</a:t>
            </a:r>
            <a:r>
              <a:rPr lang="zh-TW" altLang="en-US" dirty="0" smtClean="0"/>
              <a:t>關瓦斯</a:t>
            </a:r>
            <a:endParaRPr lang="zh-TW" altLang="en-US" dirty="0"/>
          </a:p>
        </p:txBody>
      </p:sp>
      <p:cxnSp>
        <p:nvCxnSpPr>
          <p:cNvPr id="43" name="Straight Arrow Connector 11"/>
          <p:cNvCxnSpPr/>
          <p:nvPr/>
        </p:nvCxnSpPr>
        <p:spPr>
          <a:xfrm flipH="1">
            <a:off x="4716935" y="6295654"/>
            <a:ext cx="187960" cy="0"/>
          </a:xfrm>
          <a:prstGeom prst="straightConnector1">
            <a:avLst/>
          </a:prstGeom>
          <a:ln w="28575">
            <a:solidFill>
              <a:schemeClr val="tx1">
                <a:lumMod val="9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680181" y="3908511"/>
            <a:ext cx="3101619" cy="624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22" y="2184262"/>
            <a:ext cx="928959" cy="855344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24" y="3124042"/>
            <a:ext cx="590632" cy="8478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0" y="3889152"/>
            <a:ext cx="727045" cy="663077"/>
          </a:xfrm>
          <a:prstGeom prst="rect">
            <a:avLst/>
          </a:prstGeom>
        </p:spPr>
      </p:pic>
      <p:sp>
        <p:nvSpPr>
          <p:cNvPr id="39" name="橢圓 38"/>
          <p:cNvSpPr/>
          <p:nvPr/>
        </p:nvSpPr>
        <p:spPr>
          <a:xfrm>
            <a:off x="6866644" y="3039606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7189027" y="3119373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8" y="5172196"/>
            <a:ext cx="590632" cy="794735"/>
          </a:xfrm>
          <a:prstGeom prst="rect">
            <a:avLst/>
          </a:prstGeom>
        </p:spPr>
      </p:pic>
      <p:sp>
        <p:nvSpPr>
          <p:cNvPr id="45" name="橢圓 44"/>
          <p:cNvSpPr/>
          <p:nvPr/>
        </p:nvSpPr>
        <p:spPr>
          <a:xfrm>
            <a:off x="2853668" y="5547752"/>
            <a:ext cx="554040" cy="35624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3267303" y="5172196"/>
            <a:ext cx="76200" cy="983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88" y="6004470"/>
            <a:ext cx="928959" cy="6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9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</a:t>
            </a:r>
            <a:r>
              <a:rPr lang="zh-TW" altLang="en-US" dirty="0" smtClean="0"/>
              <a:t>接</a:t>
            </a:r>
            <a:r>
              <a:rPr lang="en-US" altLang="zh-TW" dirty="0" smtClean="0"/>
              <a:t>WIFI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048000"/>
            <a:ext cx="4343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超聲波感測器發出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10</a:t>
            </a:r>
            <a:r>
              <a:rPr lang="zh-TW" altLang="en-US" dirty="0" smtClean="0"/>
              <a:t>微秒的波，並記錄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發出和</a:t>
            </a:r>
            <a:r>
              <a:rPr lang="zh-TW" altLang="en-US" dirty="0" smtClean="0"/>
              <a:t>回</a:t>
            </a:r>
            <a:r>
              <a:rPr lang="zh-TW" altLang="en-US" dirty="0" smtClean="0"/>
              <a:t>傳的時間</a:t>
            </a:r>
            <a:r>
              <a:rPr lang="zh-TW" altLang="en-US" dirty="0" smtClean="0"/>
              <a:t>，來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計算單</a:t>
            </a:r>
            <a:r>
              <a:rPr lang="zh-TW" altLang="en-US" dirty="0" smtClean="0"/>
              <a:t>程距離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1645200"/>
            <a:ext cx="4791744" cy="609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971800"/>
            <a:ext cx="4791744" cy="30293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0" y="2571694"/>
            <a:ext cx="4791744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16452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火焰感測器偵測到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火</a:t>
            </a:r>
            <a:r>
              <a:rPr lang="zh-TW" altLang="en-US" dirty="0" smtClean="0"/>
              <a:t>源時</a:t>
            </a:r>
            <a:endParaRPr lang="zh-TW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007974" y="3442800"/>
            <a:ext cx="4343400" cy="15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伺服馬達控制角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r>
              <a:rPr lang="zh-TW" altLang="en-US" dirty="0"/>
              <a:t>占空</a:t>
            </a:r>
            <a:r>
              <a:rPr lang="zh-TW" altLang="en-US" dirty="0" smtClean="0"/>
              <a:t>值</a:t>
            </a:r>
            <a:r>
              <a:rPr lang="en-US" altLang="zh-TW" dirty="0" smtClean="0"/>
              <a:t>8200</a:t>
            </a:r>
            <a:r>
              <a:rPr lang="zh-TW" altLang="en-US" dirty="0" smtClean="0"/>
              <a:t>時，將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旋</a:t>
            </a:r>
            <a:r>
              <a:rPr lang="zh-TW" altLang="en-US" dirty="0" smtClean="0"/>
              <a:t>轉至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</a:t>
            </a:r>
            <a:endParaRPr lang="en-US" altLang="zh-TW" dirty="0" smtClean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5" y="1917050"/>
            <a:ext cx="4791744" cy="29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601188"/>
            <a:ext cx="4791744" cy="3158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2" y="2899799"/>
            <a:ext cx="4793921" cy="543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" y="3442800"/>
            <a:ext cx="4797923" cy="24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007974" y="2548508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ESP32S</a:t>
            </a:r>
            <a:r>
              <a:rPr lang="zh-TW" altLang="en-US" dirty="0" smtClean="0"/>
              <a:t>連接</a:t>
            </a:r>
            <a:r>
              <a:rPr lang="en-US" altLang="zh-TW" dirty="0" smtClean="0"/>
              <a:t>MQTT</a:t>
            </a:r>
          </a:p>
          <a:p>
            <a:pPr marL="0" indent="0">
              <a:buNone/>
            </a:pPr>
            <a:r>
              <a:rPr lang="en-US" altLang="zh-TW" dirty="0" smtClean="0"/>
              <a:t>broker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1371600"/>
            <a:ext cx="4793921" cy="3115816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3" y="4951951"/>
            <a:ext cx="4793921" cy="74305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007974" y="5098992"/>
            <a:ext cx="4343400" cy="9208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定時</a:t>
            </a:r>
            <a:r>
              <a:rPr lang="zh-TW" altLang="en-US" dirty="0" smtClean="0"/>
              <a:t>呼叫器，按時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呼叫感測距離，確認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API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9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專案目錄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研究動機</a:t>
            </a:r>
            <a:endParaRPr lang="en-US" altLang="zh-TW" dirty="0" smtClean="0"/>
          </a:p>
          <a:p>
            <a:r>
              <a:rPr lang="zh-TW" altLang="en-US" dirty="0" smtClean="0"/>
              <a:t>專題</a:t>
            </a:r>
            <a:r>
              <a:rPr lang="zh-TW" altLang="en-US" dirty="0"/>
              <a:t>目標</a:t>
            </a:r>
            <a:endParaRPr lang="en-US" altLang="zh-TW" dirty="0" smtClean="0"/>
          </a:p>
          <a:p>
            <a:r>
              <a:rPr lang="zh-TW" altLang="en-US" dirty="0"/>
              <a:t>實現方法</a:t>
            </a:r>
            <a:endParaRPr lang="en-US" altLang="zh-TW" dirty="0" smtClean="0"/>
          </a:p>
          <a:p>
            <a:r>
              <a:rPr lang="zh-TW" altLang="en-US" dirty="0" smtClean="0"/>
              <a:t>設計</a:t>
            </a:r>
            <a:r>
              <a:rPr lang="zh-TW" altLang="en-US" dirty="0"/>
              <a:t>架構</a:t>
            </a:r>
            <a:endParaRPr lang="en-US" altLang="zh-TW" dirty="0" smtClean="0"/>
          </a:p>
          <a:p>
            <a:pPr lvl="1"/>
            <a:r>
              <a:rPr lang="zh-TW" altLang="en-US" dirty="0"/>
              <a:t>通訊</a:t>
            </a:r>
            <a:r>
              <a:rPr lang="zh-TW" altLang="en-US" dirty="0" smtClean="0"/>
              <a:t>簡介</a:t>
            </a:r>
            <a:endParaRPr lang="en-US" altLang="zh-TW" dirty="0" smtClean="0"/>
          </a:p>
          <a:p>
            <a:pPr lvl="1"/>
            <a:r>
              <a:rPr lang="zh-TW" altLang="en-US" dirty="0"/>
              <a:t>設計</a:t>
            </a:r>
            <a:r>
              <a:rPr lang="zh-TW" altLang="en-US" dirty="0" smtClean="0"/>
              <a:t>運作</a:t>
            </a:r>
            <a:endParaRPr lang="en-US" altLang="zh-TW" dirty="0" smtClean="0"/>
          </a:p>
          <a:p>
            <a:pPr lvl="1"/>
            <a:r>
              <a:rPr lang="zh-TW" altLang="en-US" dirty="0"/>
              <a:t>程式碼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0"/>
            <a:ext cx="4052971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自動關閉</a:t>
            </a:r>
            <a:endParaRPr lang="en-US" altLang="zh-TW" dirty="0" smtClean="0"/>
          </a:p>
          <a:p>
            <a:r>
              <a:rPr lang="zh-TW" altLang="en-US" dirty="0" smtClean="0"/>
              <a:t>若感測周遭物體距離超過</a:t>
            </a:r>
            <a:r>
              <a:rPr lang="en-US" altLang="zh-TW" dirty="0" smtClean="0"/>
              <a:t>100</a:t>
            </a:r>
            <a:r>
              <a:rPr lang="zh-TW" altLang="en-US" dirty="0" smtClean="0"/>
              <a:t>公分，再判斷火源狀況，若是有火，從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發布訊息</a:t>
            </a:r>
            <a:r>
              <a:rPr lang="en-US" altLang="zh-TW" dirty="0" smtClean="0"/>
              <a:t>on</a:t>
            </a:r>
            <a:r>
              <a:rPr lang="zh-TW" altLang="en-US" dirty="0" smtClean="0"/>
              <a:t>，</a:t>
            </a:r>
            <a:r>
              <a:rPr lang="zh-TW" altLang="en-US" dirty="0"/>
              <a:t>再</a:t>
            </a:r>
            <a:r>
              <a:rPr lang="zh-TW" altLang="en-US" dirty="0" smtClean="0"/>
              <a:t>傳送</a:t>
            </a:r>
            <a:r>
              <a:rPr lang="en-US" altLang="zh-TW" dirty="0" smtClean="0"/>
              <a:t>2(</a:t>
            </a:r>
            <a:r>
              <a:rPr lang="zh-TW" altLang="en-US" dirty="0" smtClean="0"/>
              <a:t>代表現在有沒人卻開火狀況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</a:t>
            </a:r>
            <a:r>
              <a:rPr lang="zh-TW" altLang="en-US" dirty="0"/>
              <a:t>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，再等待</a:t>
            </a:r>
            <a:r>
              <a:rPr lang="en-US" altLang="zh-TW" dirty="0" smtClean="0"/>
              <a:t>10</a:t>
            </a:r>
            <a:r>
              <a:rPr lang="zh-TW" altLang="en-US" dirty="0" smtClean="0"/>
              <a:t>分鐘</a:t>
            </a:r>
            <a:endParaRPr lang="en-US" altLang="zh-TW" dirty="0" smtClean="0"/>
          </a:p>
          <a:p>
            <a:r>
              <a:rPr lang="en-US" altLang="zh-TW" dirty="0" smtClean="0"/>
              <a:t>10</a:t>
            </a:r>
            <a:r>
              <a:rPr lang="zh-TW" altLang="en-US" dirty="0" smtClean="0"/>
              <a:t>分鐘後再次偵測物體距離以及火況，若仍維持原狀況，將伺服馬達電路流通，並將槳舵旋轉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 smtClean="0"/>
          </a:p>
          <a:p>
            <a:r>
              <a:rPr lang="zh-TW" altLang="en-US" dirty="0" smtClean="0"/>
              <a:t>等待</a:t>
            </a:r>
            <a:r>
              <a:rPr lang="en-US" altLang="zh-TW" dirty="0" smtClean="0"/>
              <a:t>1</a:t>
            </a:r>
            <a:r>
              <a:rPr lang="zh-TW" altLang="en-US" dirty="0" smtClean="0"/>
              <a:t>分鐘再次感測周遭</a:t>
            </a:r>
            <a:endParaRPr lang="en-US" altLang="zh-TW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285241"/>
            <a:ext cx="6948748" cy="3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程式碼</a:t>
            </a:r>
            <a:endParaRPr lang="zh-TW" alt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4051" y="4666940"/>
            <a:ext cx="6948747" cy="1733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en-US" altLang="zh-TW" dirty="0" smtClean="0"/>
          </a:p>
          <a:p>
            <a:r>
              <a:rPr lang="zh-TW" altLang="en-US" dirty="0" smtClean="0"/>
              <a:t>當收到從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發布的訊息</a:t>
            </a:r>
            <a:r>
              <a:rPr lang="en-US" altLang="zh-TW" dirty="0" smtClean="0"/>
              <a:t>1</a:t>
            </a:r>
            <a:r>
              <a:rPr lang="zh-TW" altLang="en-US" dirty="0" smtClean="0"/>
              <a:t>這個值，將伺服馬達電路流通，並將槳舵旋轉</a:t>
            </a:r>
            <a:r>
              <a:rPr lang="en-US" altLang="zh-TW" dirty="0" smtClean="0"/>
              <a:t>180</a:t>
            </a:r>
            <a:r>
              <a:rPr lang="zh-TW" altLang="en-US" dirty="0" smtClean="0"/>
              <a:t>度，用來關閉爐火，再傳送</a:t>
            </a:r>
            <a:r>
              <a:rPr lang="en-US" altLang="zh-TW" dirty="0" smtClean="0"/>
              <a:t>off1</a:t>
            </a:r>
            <a:r>
              <a:rPr lang="zh-TW" altLang="en-US" dirty="0" smtClean="0"/>
              <a:t>這個訊息到</a:t>
            </a:r>
            <a:r>
              <a:rPr lang="en-US" altLang="zh-TW" dirty="0" smtClean="0"/>
              <a:t>MQTT</a:t>
            </a:r>
            <a:r>
              <a:rPr lang="zh-TW" altLang="en-US" dirty="0" smtClean="0"/>
              <a:t>，及傳送</a:t>
            </a:r>
            <a:r>
              <a:rPr lang="en-US" altLang="zh-TW" dirty="0" smtClean="0"/>
              <a:t>1(</a:t>
            </a:r>
            <a:r>
              <a:rPr lang="zh-TW" altLang="en-US" dirty="0" smtClean="0"/>
              <a:t>代表馬達槳舵已轉動</a:t>
            </a:r>
            <a:r>
              <a:rPr lang="en-US" altLang="zh-TW" dirty="0" smtClean="0"/>
              <a:t>)</a:t>
            </a:r>
            <a:r>
              <a:rPr lang="zh-TW" altLang="en-US" dirty="0" smtClean="0"/>
              <a:t>至資料庫</a:t>
            </a:r>
            <a:r>
              <a:rPr lang="en-US" altLang="zh-TW" dirty="0" err="1" smtClean="0"/>
              <a:t>ThinkSpeak</a:t>
            </a:r>
            <a:r>
              <a:rPr lang="zh-TW" altLang="en-US" dirty="0" smtClean="0"/>
              <a:t>，再關閉馬達電路</a:t>
            </a:r>
            <a:endParaRPr lang="en-US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0" y="1341285"/>
            <a:ext cx="6948748" cy="299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自</a:t>
            </a:r>
            <a:r>
              <a:rPr lang="zh-TW" altLang="en-US" dirty="0" smtClean="0"/>
              <a:t>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https://youtu.be/gt6PhR6P4-A</a:t>
            </a:r>
            <a:endParaRPr lang="zh-TW" altLang="en-US" dirty="0"/>
          </a:p>
        </p:txBody>
      </p:sp>
      <p:pic>
        <p:nvPicPr>
          <p:cNvPr id="6" name="gt6PhR6P4-A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908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測試影片</a:t>
            </a:r>
            <a:endParaRPr lang="zh-TW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848" y="1371600"/>
            <a:ext cx="4343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/>
              <a:t>手動關閉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https://youtu.be/HD2QpuRCBcU</a:t>
            </a:r>
            <a:endParaRPr lang="zh-TW" altLang="en-US" dirty="0"/>
          </a:p>
        </p:txBody>
      </p:sp>
      <p:pic>
        <p:nvPicPr>
          <p:cNvPr id="6" name="HD2QpuRCBc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2514600"/>
            <a:ext cx="6248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結語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自己一個人一組壞處挺多的，不能將事情做到面面俱到，比如說這次完全沒有網頁設計，只能拿現有的免費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作為使用，資料庫也是拿現成的免費資源，無法呈現這次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軟硬體整合時作般的授課內容。</a:t>
            </a:r>
            <a:endParaRPr lang="en-US" altLang="zh-TW" dirty="0" smtClean="0"/>
          </a:p>
          <a:p>
            <a:r>
              <a:rPr lang="zh-TW" altLang="en-US" dirty="0"/>
              <a:t>但也因</a:t>
            </a:r>
            <a:r>
              <a:rPr lang="zh-TW" altLang="en-US" dirty="0" smtClean="0"/>
              <a:t>此對於開發板上的實作有了些心得，記憶體問題、連線的環境限制、電量需求、加裝的物理設施作用範圍、模組極限，以及實際上的裝設阻礙，這些問題雖然嚴重阻礙進度，不過也能夠發現自己自身的不足之處，感謝喬老師和蔡老師在這個職訓課程對於專案的教導。</a:t>
            </a:r>
            <a:r>
              <a:rPr lang="en-US" altLang="zh-TW" dirty="0" smtClean="0"/>
              <a:t>	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							111.12.9</a:t>
            </a:r>
          </a:p>
        </p:txBody>
      </p:sp>
    </p:spTree>
    <p:extLst>
      <p:ext uri="{BB962C8B-B14F-4D97-AF65-F5344CB8AC3E}">
        <p14:creationId xmlns:p14="http://schemas.microsoft.com/office/powerpoint/2010/main" val="2853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資料來源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8001" y="1371600"/>
            <a:ext cx="6447501" cy="4669763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sz="3200" b="1" dirty="0" smtClean="0">
                <a:hlinkClick r:id="rId2"/>
              </a:rPr>
              <a:t>文字內容</a:t>
            </a:r>
            <a:endParaRPr lang="en-US" altLang="zh-TW" sz="3200" b="1" dirty="0" smtClean="0">
              <a:hlinkClick r:id="rId2"/>
            </a:endParaRPr>
          </a:p>
          <a:p>
            <a:pPr lvl="1"/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zh.wikipedia.org/zh-tw/MQTT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https://www.block.tw/blog/thingspeak_account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r>
              <a:rPr lang="zh-TW" altLang="en-US" sz="3200" b="1" u="sng" dirty="0">
                <a:solidFill>
                  <a:schemeClr val="accent1"/>
                </a:solidFill>
              </a:rPr>
              <a:t>圖片連結</a:t>
            </a:r>
            <a:endParaRPr lang="en-US" altLang="zh-TW" sz="3200" b="1" u="sng" dirty="0">
              <a:solidFill>
                <a:schemeClr val="accent1"/>
              </a:solidFill>
            </a:endParaRPr>
          </a:p>
          <a:p>
            <a:pPr lvl="1"/>
            <a:r>
              <a:rPr lang="en-US" altLang="zh-TW" dirty="0">
                <a:hlinkClick r:id="rId4"/>
              </a:rPr>
              <a:t>https://youyouyou.pixnet.net/blog/post/120253747-%</a:t>
            </a:r>
            <a:r>
              <a:rPr lang="en-US" altLang="zh-TW" dirty="0" smtClean="0">
                <a:hlinkClick r:id="rId4"/>
              </a:rPr>
              <a:t>E7%AC%AC%E4%B8%89%E7%AF%87-esp32%E6%95%B8%E4%BD%8D%E8%BC%B8%E5%87%BAdigitalwrite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5"/>
              </a:rPr>
              <a:t>https://hornerautomation.eu/product/mqtt</a:t>
            </a:r>
            <a:r>
              <a:rPr lang="en-US" altLang="zh-TW" dirty="0" smtClean="0">
                <a:hlinkClick r:id="rId5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6"/>
              </a:rPr>
              <a:t>https://</a:t>
            </a:r>
            <a:r>
              <a:rPr lang="en-US" altLang="zh-TW" dirty="0" smtClean="0">
                <a:hlinkClick r:id="rId6"/>
              </a:rPr>
              <a:t>play.google.com/store/apps/details?id=server.com.mqtt&amp;hl=zh_TW&amp;gl=US&amp;pli=1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7"/>
              </a:rPr>
              <a:t>http://</a:t>
            </a:r>
            <a:r>
              <a:rPr lang="en-US" altLang="zh-TW" dirty="0" smtClean="0">
                <a:hlinkClick r:id="rId7"/>
              </a:rPr>
              <a:t>coopermaa2nd.blogspot.com/2012/09/hc-sr04.html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8"/>
              </a:rPr>
              <a:t>http://</a:t>
            </a:r>
            <a:r>
              <a:rPr lang="en-US" altLang="zh-TW" dirty="0" smtClean="0">
                <a:hlinkClick r:id="rId8"/>
              </a:rPr>
              <a:t>filix08.blogspot.com/2019/02/sg-90.html</a:t>
            </a:r>
            <a:endParaRPr lang="en-US" altLang="zh-TW" dirty="0" smtClean="0"/>
          </a:p>
          <a:p>
            <a:pPr lvl="1"/>
            <a:r>
              <a:rPr lang="en-US" altLang="zh-TW" u="sng" dirty="0">
                <a:solidFill>
                  <a:schemeClr val="accent1"/>
                </a:solidFill>
              </a:rPr>
              <a:t>https://shopee.tw/%E2%96%BA98%E2%97%84%E7%81%AB%E7%84%B0%E5%82%B3%E6%84%9F%E5%99%A8%E6%A8%A1%E7%B5%84-%E7%81%AB%E5%85%89-%E6%95%91%E7%81%AB%E6%A9%9F%E5%99%A8%E4%BA%BA%E5%BF%85%E5%82%99-%E6%99%BA%E8%83%BD%E8%BB%8A-%E8%87%AA%E8%B5%B0%E8%BB%8A-%E9%80%81%E8%B3%87%E6%96%99-i.4877344.64923411</a:t>
            </a:r>
          </a:p>
          <a:p>
            <a:pPr lvl="1"/>
            <a:r>
              <a:rPr lang="en-US" altLang="zh-TW" dirty="0">
                <a:hlinkClick r:id="rId9"/>
              </a:rPr>
              <a:t>https://shopee.tw/%E2%96%BA1558%E2%97%84NodeMCU-32S-Lua-WiFi-%E7%89%A9%E8%81%AF%E7%B6%B2%E9%96%8B%E7%99%BC%E6%9D%BF-ESP32-%E6%9C%80%E6%96%B0%E7%89%88-ESP32-S-%</a:t>
            </a:r>
            <a:r>
              <a:rPr lang="en-US" altLang="zh-TW" dirty="0" smtClean="0">
                <a:hlinkClick r:id="rId9"/>
              </a:rPr>
              <a:t>E5%85%A7%E5%94%AE%E5%B0%88%E7%94%A8%E6%93%B4%E5%B1%95%E6%9D%BF-i.4877344.10254814509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0"/>
              </a:rPr>
              <a:t>https://www.home-assistant.io/integrations/thingspeak</a:t>
            </a:r>
            <a:r>
              <a:rPr lang="en-US" altLang="zh-TW" dirty="0" smtClean="0">
                <a:hlinkClick r:id="rId10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11"/>
              </a:rPr>
              <a:t>https://</a:t>
            </a:r>
            <a:r>
              <a:rPr lang="en-US" altLang="zh-TW" dirty="0" smtClean="0">
                <a:hlinkClick r:id="rId11"/>
              </a:rPr>
              <a:t>www.iqhome.org/blog-search?tag=thingspeak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7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6447501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謝謝大家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75513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研究動機</a:t>
            </a:r>
            <a:endParaRPr lang="zh-TW" alt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防範日常生活中，不注意或有事耽擱無法自行關掉的瓦斯爐造成更大災害</a:t>
            </a:r>
            <a:endParaRPr lang="en-US" altLang="zh-TW" dirty="0" smtClean="0"/>
          </a:p>
          <a:p>
            <a:r>
              <a:rPr lang="zh-TW" altLang="en-US" dirty="0" smtClean="0"/>
              <a:t>希望利用</a:t>
            </a:r>
            <a:r>
              <a:rPr lang="zh-TW" altLang="en-US" dirty="0"/>
              <a:t>坊間邊準化格式的旋鈕樣式，設計出可用於大小孩生活中的簡易外掛設施，並以手邊的移動裝置作為通知及遙控輔助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56973"/>
            <a:ext cx="2342007" cy="274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03" y="34290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1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專題</a:t>
            </a:r>
            <a:r>
              <a:rPr lang="zh-TW" altLang="en-US" sz="5400" dirty="0"/>
              <a:t>目標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偵測瓦斯爐周圍是否有人</a:t>
            </a:r>
            <a:endParaRPr lang="en-US" altLang="zh-TW" dirty="0" smtClean="0"/>
          </a:p>
          <a:p>
            <a:r>
              <a:rPr lang="zh-TW" altLang="en-US" dirty="0" smtClean="0"/>
              <a:t>偵測爐火是否開啟</a:t>
            </a:r>
          </a:p>
          <a:p>
            <a:r>
              <a:rPr lang="zh-TW" altLang="en-US" dirty="0" smtClean="0"/>
              <a:t>可自動旋轉旋鈕</a:t>
            </a:r>
            <a:endParaRPr lang="en-US" altLang="zh-TW" dirty="0" smtClean="0"/>
          </a:p>
          <a:p>
            <a:r>
              <a:rPr lang="zh-TW" altLang="en-US" dirty="0" smtClean="0"/>
              <a:t>可手動旋轉旋鈕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99" y="1600200"/>
            <a:ext cx="4804029" cy="49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5400" dirty="0" smtClean="0"/>
              <a:t>實現方法</a:t>
            </a:r>
            <a:endParaRPr lang="zh-TW" altLang="en-US" sz="5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ESP32</a:t>
            </a:r>
            <a:r>
              <a:rPr lang="zh-TW" altLang="en-US" dirty="0" smtClean="0"/>
              <a:t>作為</a:t>
            </a:r>
            <a:r>
              <a:rPr lang="en-US" altLang="zh-TW" dirty="0" smtClean="0"/>
              <a:t>MCU</a:t>
            </a:r>
          </a:p>
          <a:p>
            <a:r>
              <a:rPr lang="zh-TW" altLang="en-US" dirty="0" smtClean="0"/>
              <a:t>超聲波</a:t>
            </a:r>
            <a:r>
              <a:rPr lang="zh-TW" altLang="en-US" dirty="0"/>
              <a:t>感</a:t>
            </a:r>
            <a:r>
              <a:rPr lang="zh-TW" altLang="en-US" dirty="0" smtClean="0"/>
              <a:t>測器偵測周圍物體</a:t>
            </a:r>
            <a:r>
              <a:rPr lang="zh-TW" altLang="en-US" dirty="0"/>
              <a:t>距離，若有人，裝置不予理會；沒人則有以下</a:t>
            </a:r>
            <a:r>
              <a:rPr lang="zh-TW" altLang="en-US" dirty="0" smtClean="0"/>
              <a:t>動作</a:t>
            </a:r>
            <a:endParaRPr lang="en-US" altLang="zh-TW" dirty="0" smtClean="0"/>
          </a:p>
          <a:p>
            <a:r>
              <a:rPr lang="zh-TW" altLang="en-US" dirty="0" smtClean="0"/>
              <a:t>火焰感測器偵測火</a:t>
            </a:r>
            <a:r>
              <a:rPr lang="zh-TW" altLang="en-US" dirty="0"/>
              <a:t>源，有火焰的狀況，應該要</a:t>
            </a:r>
            <a:r>
              <a:rPr lang="zh-TW" altLang="en-US" dirty="0" smtClean="0"/>
              <a:t>有以下關閉動作</a:t>
            </a:r>
            <a:endParaRPr lang="en-US" altLang="zh-TW" dirty="0"/>
          </a:p>
          <a:p>
            <a:r>
              <a:rPr lang="zh-TW" altLang="en-US" dirty="0" smtClean="0"/>
              <a:t>伺服馬達作為旋鈕，可轉動各種角度</a:t>
            </a:r>
            <a:r>
              <a:rPr lang="zh-TW" altLang="en-US" dirty="0"/>
              <a:t>，</a:t>
            </a:r>
            <a:r>
              <a:rPr lang="zh-TW" altLang="en-US" dirty="0" smtClean="0"/>
              <a:t>經過</a:t>
            </a:r>
            <a:r>
              <a:rPr lang="zh-TW" altLang="en-US" dirty="0"/>
              <a:t>一定時間，伺服馬達自動旋轉</a:t>
            </a:r>
            <a:endParaRPr lang="en-US" altLang="zh-TW" dirty="0"/>
          </a:p>
          <a:p>
            <a:r>
              <a:rPr lang="en-US" altLang="zh-TW" dirty="0" smtClean="0"/>
              <a:t>MQTT</a:t>
            </a:r>
            <a:r>
              <a:rPr lang="zh-TW" altLang="en-US" dirty="0" smtClean="0"/>
              <a:t>接收訊息，並傳遞訊息做遠端遙控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977402"/>
            <a:ext cx="5181600" cy="19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6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6911" y="1676400"/>
            <a:ext cx="6477000" cy="1646302"/>
          </a:xfrm>
        </p:spPr>
        <p:txBody>
          <a:bodyPr/>
          <a:lstStyle/>
          <a:p>
            <a:pPr algn="ctr"/>
            <a:r>
              <a:rPr lang="zh-TW" altLang="en-US" dirty="0" smtClean="0"/>
              <a:t>設計架構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6736"/>
            <a:ext cx="5455747" cy="37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裝置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56890"/>
            <a:ext cx="6248400" cy="380111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800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伺服馬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r>
              <a:rPr lang="zh-TW" altLang="en-US" dirty="0"/>
              <a:t>火焰感測</a:t>
            </a:r>
            <a:r>
              <a:rPr lang="zh-TW" altLang="en-US" dirty="0" smtClean="0"/>
              <a:t>器</a:t>
            </a:r>
            <a:endParaRPr lang="en-US" altLang="zh-TW" dirty="0" smtClean="0"/>
          </a:p>
          <a:p>
            <a:r>
              <a:rPr lang="zh-TW" altLang="en-US" dirty="0"/>
              <a:t>超聲</a:t>
            </a:r>
            <a:r>
              <a:rPr lang="zh-TW" altLang="en-US" dirty="0" smtClean="0"/>
              <a:t>波感測器</a:t>
            </a:r>
            <a:endParaRPr lang="en-US" altLang="zh-TW" dirty="0" smtClean="0"/>
          </a:p>
          <a:p>
            <a:r>
              <a:rPr lang="en-US" altLang="zh-TW" dirty="0" smtClean="0"/>
              <a:t>ESP32S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731751" y="11430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NPN</a:t>
            </a:r>
            <a:r>
              <a:rPr lang="zh-TW" altLang="en-US" dirty="0" smtClean="0"/>
              <a:t>電晶體</a:t>
            </a:r>
            <a:endParaRPr lang="en-US" altLang="zh-TW" dirty="0" smtClean="0"/>
          </a:p>
          <a:p>
            <a:r>
              <a:rPr lang="el-GR" altLang="zh-TW" dirty="0"/>
              <a:t> </a:t>
            </a:r>
            <a:r>
              <a:rPr lang="el-GR" altLang="zh-TW" dirty="0" smtClean="0"/>
              <a:t>1</a:t>
            </a:r>
            <a:r>
              <a:rPr lang="en-US" altLang="zh-TW" dirty="0" smtClean="0"/>
              <a:t>.</a:t>
            </a:r>
            <a:r>
              <a:rPr lang="el-GR" altLang="zh-TW" dirty="0" smtClean="0"/>
              <a:t>6</a:t>
            </a:r>
            <a:r>
              <a:rPr lang="en-US" altLang="zh-TW" dirty="0" smtClean="0"/>
              <a:t>k</a:t>
            </a:r>
            <a:r>
              <a:rPr lang="el-GR" altLang="zh-TW" dirty="0" smtClean="0"/>
              <a:t> Ω</a:t>
            </a:r>
            <a:r>
              <a:rPr lang="en-US" altLang="zh-TW" dirty="0"/>
              <a:t> +/- 5</a:t>
            </a:r>
            <a:r>
              <a:rPr lang="en-US" altLang="zh-TW" dirty="0" smtClean="0"/>
              <a:t>% </a:t>
            </a:r>
            <a:r>
              <a:rPr lang="zh-TW" altLang="en-US" dirty="0" smtClean="0"/>
              <a:t>電阻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87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ESP32S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438400"/>
            <a:ext cx="6478013" cy="324980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8000" y="160020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有多</a:t>
            </a:r>
            <a:r>
              <a:rPr lang="zh-TW" altLang="en-US" dirty="0" smtClean="0"/>
              <a:t>個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可供使用</a:t>
            </a:r>
            <a:endParaRPr lang="en-US" altLang="zh-TW" dirty="0" smtClean="0"/>
          </a:p>
          <a:p>
            <a:r>
              <a:rPr lang="zh-TW" altLang="en-US" dirty="0" smtClean="0"/>
              <a:t>本身可用</a:t>
            </a:r>
            <a:r>
              <a:rPr lang="en-US" altLang="zh-TW" dirty="0" smtClean="0"/>
              <a:t>TCP/IP</a:t>
            </a:r>
            <a:r>
              <a:rPr lang="zh-TW" altLang="en-US" dirty="0" smtClean="0"/>
              <a:t>通訊協定，還可透過新增套件使用</a:t>
            </a:r>
            <a:r>
              <a:rPr lang="en-US" altLang="zh-TW" dirty="0" smtClean="0"/>
              <a:t>MQTT</a:t>
            </a:r>
          </a:p>
        </p:txBody>
      </p:sp>
    </p:spTree>
    <p:extLst>
      <p:ext uri="{BB962C8B-B14F-4D97-AF65-F5344CB8AC3E}">
        <p14:creationId xmlns:p14="http://schemas.microsoft.com/office/powerpoint/2010/main" val="28137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7" b="93930" l="5680" r="951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3" y="2753880"/>
            <a:ext cx="4159741" cy="23622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060" b="89458" l="1842" r="99448">
                        <a14:foregroundMark x1="11050" y1="71084" x2="11050" y2="71084"/>
                        <a14:foregroundMark x1="80295" y1="45181" x2="80295" y2="451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687943"/>
            <a:ext cx="1981200" cy="12113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61" l="1653" r="991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88993"/>
            <a:ext cx="2713462" cy="2003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471" l="6809" r="94894">
                        <a14:foregroundMark x1="45532" y1="22222" x2="45532" y2="22222"/>
                        <a14:foregroundMark x1="58511" y1="26720" x2="58511" y2="26720"/>
                        <a14:foregroundMark x1="46596" y1="5556" x2="46596" y2="5556"/>
                        <a14:foregroundMark x1="40638" y1="11376" x2="40638" y2="11376"/>
                        <a14:foregroundMark x1="46170" y1="10847" x2="46170" y2="10847"/>
                        <a14:foregroundMark x1="55106" y1="13492" x2="55106" y2="13492"/>
                        <a14:foregroundMark x1="57447" y1="13492" x2="57447" y2="13492"/>
                        <a14:foregroundMark x1="51915" y1="18254" x2="51915" y2="18254"/>
                        <a14:foregroundMark x1="42979" y1="19312" x2="42979" y2="19312"/>
                        <a14:foregroundMark x1="49362" y1="24868" x2="49362" y2="24868"/>
                        <a14:backgroundMark x1="25106" y1="74339" x2="25106" y2="74339"/>
                        <a14:backgroundMark x1="45957" y1="62963" x2="45957" y2="62963"/>
                        <a14:backgroundMark x1="58936" y1="57407" x2="58936" y2="57407"/>
                        <a14:backgroundMark x1="64894" y1="72751" x2="64894" y2="72751"/>
                        <a14:backgroundMark x1="59787" y1="69312" x2="59787" y2="69312"/>
                        <a14:backgroundMark x1="64681" y1="63492" x2="64681" y2="63492"/>
                        <a14:backgroundMark x1="68085" y1="71429" x2="68085" y2="71429"/>
                        <a14:backgroundMark x1="55106" y1="49471" x2="55106" y2="49471"/>
                        <a14:backgroundMark x1="52979" y1="44709" x2="52979" y2="44709"/>
                        <a14:backgroundMark x1="39574" y1="54497" x2="39574" y2="54497"/>
                        <a14:backgroundMark x1="43404" y1="59524" x2="43404" y2="59524"/>
                        <a14:backgroundMark x1="47872" y1="72751" x2="47872" y2="72751"/>
                        <a14:backgroundMark x1="49787" y1="81746" x2="49787" y2="81746"/>
                        <a14:backgroundMark x1="20000" y1="65344" x2="20000" y2="65344"/>
                        <a14:backgroundMark x1="22766" y1="60847" x2="22766" y2="60847"/>
                        <a14:backgroundMark x1="26383" y1="70899" x2="26383" y2="70899"/>
                        <a14:backgroundMark x1="35106" y1="76720" x2="35106" y2="76720"/>
                        <a14:backgroundMark x1="31489" y1="79630" x2="31489" y2="79630"/>
                        <a14:backgroundMark x1="30000" y1="80159" x2="30000" y2="80159"/>
                        <a14:backgroundMark x1="27660" y1="93122" x2="27660" y2="93122"/>
                        <a14:backgroundMark x1="19574" y1="80688" x2="19574" y2="80688"/>
                        <a14:backgroundMark x1="23617" y1="79630" x2="23617" y2="79630"/>
                        <a14:backgroundMark x1="31915" y1="87566" x2="31915" y2="87566"/>
                        <a14:backgroundMark x1="32340" y1="94444" x2="32340" y2="94444"/>
                        <a14:backgroundMark x1="31489" y1="76190" x2="31489" y2="76190"/>
                        <a14:backgroundMark x1="24468" y1="63757" x2="24468" y2="63757"/>
                        <a14:backgroundMark x1="40000" y1="51058" x2="40000" y2="51058"/>
                        <a14:backgroundMark x1="47447" y1="68783" x2="47447" y2="68783"/>
                        <a14:backgroundMark x1="49362" y1="76720" x2="49362" y2="76720"/>
                        <a14:backgroundMark x1="51489" y1="81217" x2="51489" y2="81217"/>
                        <a14:backgroundMark x1="57021" y1="53439" x2="57021" y2="53439"/>
                        <a14:backgroundMark x1="57021" y1="56349" x2="57021" y2="56349"/>
                        <a14:backgroundMark x1="21277" y1="58995" x2="21277" y2="58995"/>
                        <a14:backgroundMark x1="19574" y1="56085" x2="19574" y2="56085"/>
                        <a14:backgroundMark x1="39149" y1="48148" x2="39149" y2="48148"/>
                        <a14:backgroundMark x1="29574" y1="85714" x2="29574" y2="85714"/>
                        <a14:backgroundMark x1="26383" y1="84127" x2="26383" y2="84127"/>
                        <a14:backgroundMark x1="37872" y1="70370" x2="37872" y2="70370"/>
                        <a14:backgroundMark x1="30000" y1="70370" x2="30000" y2="70370"/>
                        <a14:backgroundMark x1="27234" y1="72222" x2="27234" y2="7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72" y="5595236"/>
            <a:ext cx="2671032" cy="21481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114800" y="4495800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62666" y="4393910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PWM</a:t>
            </a:r>
            <a:r>
              <a:rPr lang="zh-TW" altLang="en-US" dirty="0" smtClean="0"/>
              <a:t>訊號</a:t>
            </a:r>
            <a:endParaRPr lang="zh-TW" alt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505588" y="2163446"/>
            <a:ext cx="0" cy="76138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2566" y="3565649"/>
            <a:ext cx="64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SPI</a:t>
            </a:r>
          </a:p>
        </p:txBody>
      </p:sp>
      <p:cxnSp>
        <p:nvCxnSpPr>
          <p:cNvPr id="15" name="Straight Arrow Connector 12"/>
          <p:cNvCxnSpPr/>
          <p:nvPr/>
        </p:nvCxnSpPr>
        <p:spPr>
          <a:xfrm flipH="1">
            <a:off x="4815923" y="3565649"/>
            <a:ext cx="975277" cy="18944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091" b="96694" l="9091" r="969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852815"/>
            <a:ext cx="426656" cy="526532"/>
          </a:xfrm>
          <a:prstGeom prst="rect">
            <a:avLst/>
          </a:prstGeom>
        </p:spPr>
      </p:pic>
      <p:cxnSp>
        <p:nvCxnSpPr>
          <p:cNvPr id="18" name="Straight Arrow Connector 8"/>
          <p:cNvCxnSpPr/>
          <p:nvPr/>
        </p:nvCxnSpPr>
        <p:spPr>
          <a:xfrm>
            <a:off x="4108237" y="5225904"/>
            <a:ext cx="0" cy="3693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3"/>
          <p:cNvSpPr txBox="1"/>
          <p:nvPr/>
        </p:nvSpPr>
        <p:spPr>
          <a:xfrm>
            <a:off x="3088619" y="4962638"/>
            <a:ext cx="10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電晶體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93223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3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1687</TotalTime>
  <Words>1513</Words>
  <Application>Microsoft Office PowerPoint</Application>
  <PresentationFormat>On-screen Show (4:3)</PresentationFormat>
  <Paragraphs>152</Paragraphs>
  <Slides>26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Theme3</vt:lpstr>
      <vt:lpstr>瓦斯爐緊急關閉旋鈕</vt:lpstr>
      <vt:lpstr>專案目錄</vt:lpstr>
      <vt:lpstr>研究動機</vt:lpstr>
      <vt:lpstr>專題目標</vt:lpstr>
      <vt:lpstr>實現方法</vt:lpstr>
      <vt:lpstr>設計架構</vt:lpstr>
      <vt:lpstr>設計裝置</vt:lpstr>
      <vt:lpstr>ESP32S</vt:lpstr>
      <vt:lpstr>PowerPoint Presentation</vt:lpstr>
      <vt:lpstr>超聲波感測器</vt:lpstr>
      <vt:lpstr>外掛旋鈕</vt:lpstr>
      <vt:lpstr>通訊簡介</vt:lpstr>
      <vt:lpstr>MQTT</vt:lpstr>
      <vt:lpstr>ThingSpeak</vt:lpstr>
      <vt:lpstr>設計運作</vt:lpstr>
      <vt:lpstr>設計運作</vt:lpstr>
      <vt:lpstr>程式碼</vt:lpstr>
      <vt:lpstr>程式碼</vt:lpstr>
      <vt:lpstr>程式碼</vt:lpstr>
      <vt:lpstr>程式碼</vt:lpstr>
      <vt:lpstr>程式碼</vt:lpstr>
      <vt:lpstr>測試影片</vt:lpstr>
      <vt:lpstr>測試影片</vt:lpstr>
      <vt:lpstr>結語</vt:lpstr>
      <vt:lpstr>資料來源</vt:lpstr>
      <vt:lpstr>謝謝大家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瓦斯緊急關閉旋鈕</dc:title>
  <dc:creator>Suus</dc:creator>
  <cp:lastModifiedBy>Suus</cp:lastModifiedBy>
  <cp:revision>121</cp:revision>
  <dcterms:created xsi:type="dcterms:W3CDTF">2006-08-16T00:00:00Z</dcterms:created>
  <dcterms:modified xsi:type="dcterms:W3CDTF">2022-12-06T16:57:30Z</dcterms:modified>
</cp:coreProperties>
</file>